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9" r:id="rId4"/>
    <p:sldId id="258" r:id="rId5"/>
    <p:sldId id="260" r:id="rId6"/>
    <p:sldId id="261" r:id="rId7"/>
    <p:sldId id="262" r:id="rId8"/>
    <p:sldId id="263" r:id="rId9"/>
    <p:sldId id="267" r:id="rId10"/>
    <p:sldId id="265" r:id="rId11"/>
    <p:sldId id="266" r:id="rId12"/>
    <p:sldId id="264" r:id="rId13"/>
    <p:sldId id="268" r:id="rId14"/>
    <p:sldId id="273" r:id="rId15"/>
    <p:sldId id="276" r:id="rId16"/>
    <p:sldId id="269" r:id="rId17"/>
    <p:sldId id="275" r:id="rId18"/>
    <p:sldId id="277" r:id="rId19"/>
    <p:sldId id="278" r:id="rId20"/>
    <p:sldId id="279" r:id="rId21"/>
    <p:sldId id="280" r:id="rId22"/>
    <p:sldId id="281" r:id="rId23"/>
    <p:sldId id="270" r:id="rId24"/>
    <p:sldId id="271" r:id="rId25"/>
    <p:sldId id="274" r:id="rId26"/>
    <p:sldId id="282" r:id="rId27"/>
    <p:sldId id="286" r:id="rId28"/>
    <p:sldId id="287" r:id="rId29"/>
    <p:sldId id="288" r:id="rId30"/>
    <p:sldId id="289" r:id="rId31"/>
    <p:sldId id="290" r:id="rId32"/>
    <p:sldId id="283" r:id="rId33"/>
    <p:sldId id="291" r:id="rId34"/>
    <p:sldId id="285" r:id="rId35"/>
    <p:sldId id="284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6"/>
    <p:restoredTop sz="96291"/>
  </p:normalViewPr>
  <p:slideViewPr>
    <p:cSldViewPr snapToGrid="0" snapToObjects="1">
      <p:cViewPr>
        <p:scale>
          <a:sx n="100" d="100"/>
          <a:sy n="100" d="100"/>
        </p:scale>
        <p:origin x="85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2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338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10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753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4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68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40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04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82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982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A259D-87C3-BD46-9301-FE0D7853274B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969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6500" y="2286000"/>
            <a:ext cx="9652000" cy="2755900"/>
          </a:xfrm>
        </p:spPr>
        <p:txBody>
          <a:bodyPr>
            <a:noAutofit/>
          </a:bodyPr>
          <a:lstStyle/>
          <a:p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Meeting 21: </a:t>
            </a:r>
            <a:r>
              <a:rPr lang="en-US" sz="3600" dirty="0" smtClean="0"/>
              <a:t>Monday 10/19/20</a:t>
            </a:r>
            <a:br>
              <a:rPr lang="en-US" sz="3600" dirty="0" smtClean="0"/>
            </a:b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Stored-Program Machines; Storage Architecture;</a:t>
            </a:r>
            <a:br>
              <a:rPr lang="en-US" sz="3600" dirty="0" smtClean="0"/>
            </a:br>
            <a:r>
              <a:rPr lang="en-US" sz="3600" dirty="0" smtClean="0"/>
              <a:t>Overview of the Simple Virtual Machine</a:t>
            </a:r>
            <a:endParaRPr lang="en-US" sz="36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460500" y="749299"/>
            <a:ext cx="9144000" cy="102013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smtClean="0"/>
              <a:t>CSCI 1103 CS 1 Honors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039103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 Brilliant Idea!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712" y="1915541"/>
            <a:ext cx="2917497" cy="37773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750" y="1915541"/>
            <a:ext cx="2774414" cy="37773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2586" y="1915541"/>
            <a:ext cx="2979083" cy="373739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38777" y="5917707"/>
            <a:ext cx="15233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Kurt </a:t>
            </a:r>
            <a:r>
              <a:rPr lang="en-US" sz="2400" dirty="0" err="1" smtClean="0"/>
              <a:t>Godel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189445" y="5917707"/>
            <a:ext cx="1589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Alan Turing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343310" y="5917707"/>
            <a:ext cx="25976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John von Neumann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115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 Brilliant Idea!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34125" y="1690688"/>
            <a:ext cx="9668655" cy="288131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963711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ADD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84754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SUB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05797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626840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DIV</a:t>
            </a:r>
            <a:endParaRPr lang="en-US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299803" y="4924634"/>
            <a:ext cx="118122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Choose a </a:t>
            </a:r>
            <a:r>
              <a:rPr lang="en-US" smtClean="0"/>
              <a:t>bit pattern for </a:t>
            </a:r>
            <a:r>
              <a:rPr lang="en-US" dirty="0" smtClean="0"/>
              <a:t>(i.e., number) </a:t>
            </a:r>
            <a:r>
              <a:rPr lang="en-US" smtClean="0"/>
              <a:t>each circuit.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15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 Brilliant Idea!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34125" y="1690688"/>
            <a:ext cx="9668655" cy="288131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963711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ADD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84754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SUB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05797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626840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DIV</a:t>
            </a:r>
            <a:endParaRPr lang="en-US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38200" y="49396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E.g., ADD = 00, SUB = 01, MUL = 10, DIV = 11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4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 smtClean="0"/>
              <a:t>Store the Operation Codes (aka </a:t>
            </a:r>
            <a:r>
              <a:rPr lang="en-US" i="1" dirty="0" smtClean="0"/>
              <a:t>opcodes</a:t>
            </a:r>
            <a:r>
              <a:rPr lang="en-US" dirty="0" smtClean="0"/>
              <a:t>) in Memory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30586" y="1642517"/>
            <a:ext cx="4359976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Might mean: </a:t>
            </a:r>
          </a:p>
          <a:p>
            <a:r>
              <a:rPr lang="en-US" sz="6000" dirty="0" smtClean="0"/>
              <a:t>ADD, </a:t>
            </a:r>
          </a:p>
          <a:p>
            <a:r>
              <a:rPr lang="en-US" sz="6000" dirty="0" smtClean="0"/>
              <a:t>DIV, </a:t>
            </a:r>
          </a:p>
          <a:p>
            <a:r>
              <a:rPr lang="en-US" sz="6000" dirty="0" smtClean="0"/>
              <a:t>MUL, </a:t>
            </a:r>
          </a:p>
          <a:p>
            <a:r>
              <a:rPr lang="en-US" sz="6000" dirty="0" smtClean="0"/>
              <a:t>MUL</a:t>
            </a:r>
            <a:endParaRPr lang="en-US" sz="6000" dirty="0"/>
          </a:p>
        </p:txBody>
      </p:sp>
      <p:grpSp>
        <p:nvGrpSpPr>
          <p:cNvPr id="6" name="Group 5"/>
          <p:cNvGrpSpPr/>
          <p:nvPr/>
        </p:nvGrpSpPr>
        <p:grpSpPr>
          <a:xfrm>
            <a:off x="1622997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0000</a:t>
                  </a:r>
                  <a:endParaRPr lang="en-US" sz="2800" dirty="0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0x03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0001</a:t>
                  </a:r>
                  <a:endParaRPr lang="en-US" sz="2800" dirty="0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0x02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0002</a:t>
                  </a:r>
                  <a:endParaRPr lang="en-US" sz="2800" dirty="0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0x02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0003</a:t>
                  </a:r>
                  <a:endParaRPr lang="en-US" sz="2800" dirty="0"/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Address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602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 smtClean="0"/>
              <a:t>Memory Words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831174" y="1683483"/>
            <a:ext cx="568127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In practice, </a:t>
            </a:r>
            <a:r>
              <a:rPr lang="en-US" sz="4800" i="1" dirty="0" smtClean="0"/>
              <a:t>sequences</a:t>
            </a:r>
            <a:r>
              <a:rPr lang="en-US" sz="4800" dirty="0" smtClean="0"/>
              <a:t> of bytes form larger storage units called </a:t>
            </a:r>
            <a:r>
              <a:rPr lang="en-US" sz="4800" i="1" dirty="0" smtClean="0"/>
              <a:t>words</a:t>
            </a:r>
            <a:r>
              <a:rPr lang="en-US" sz="4800" dirty="0" smtClean="0"/>
              <a:t>.</a:t>
            </a:r>
          </a:p>
          <a:p>
            <a:endParaRPr lang="en-US" sz="1600" dirty="0"/>
          </a:p>
          <a:p>
            <a:r>
              <a:rPr lang="en-US" sz="4800" dirty="0" smtClean="0"/>
              <a:t>Here: 2-byte (16-bit) words.</a:t>
            </a:r>
            <a:endParaRPr lang="en-US" sz="4800" dirty="0"/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0000</a:t>
                  </a:r>
                  <a:endParaRPr lang="en-US" sz="2800" dirty="0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0002</a:t>
                  </a:r>
                  <a:endParaRPr lang="en-US" sz="2800" dirty="0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0004</a:t>
                  </a:r>
                  <a:endParaRPr lang="en-US" sz="2800" dirty="0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0006</a:t>
                  </a:r>
                  <a:endParaRPr lang="en-US" sz="2800" dirty="0"/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Address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5543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 smtClean="0"/>
              <a:t>Memory Words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69034" y="1622165"/>
            <a:ext cx="97286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Most modern computers have 8-byte (64-bit) words.</a:t>
            </a:r>
            <a:endParaRPr lang="en-US" sz="4800" dirty="0"/>
          </a:p>
        </p:txBody>
      </p:sp>
      <p:grpSp>
        <p:nvGrpSpPr>
          <p:cNvPr id="8" name="Group 7"/>
          <p:cNvGrpSpPr/>
          <p:nvPr/>
        </p:nvGrpSpPr>
        <p:grpSpPr>
          <a:xfrm>
            <a:off x="2462445" y="3699658"/>
            <a:ext cx="6711532" cy="2006261"/>
            <a:chOff x="1652977" y="3699658"/>
            <a:chExt cx="6711532" cy="2006261"/>
          </a:xfrm>
        </p:grpSpPr>
        <p:grpSp>
          <p:nvGrpSpPr>
            <p:cNvPr id="19" name="Group 18"/>
            <p:cNvGrpSpPr/>
            <p:nvPr/>
          </p:nvGrpSpPr>
          <p:grpSpPr>
            <a:xfrm>
              <a:off x="1772889" y="3967059"/>
              <a:ext cx="6591612" cy="869430"/>
              <a:chOff x="3834176" y="1690688"/>
              <a:chExt cx="3301142" cy="86943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smtClean="0">
                    <a:solidFill>
                      <a:schemeClr val="bg1"/>
                    </a:solidFill>
                  </a:rPr>
                  <a:t>0x0000 0000 </a:t>
                </a:r>
                <a:r>
                  <a:rPr lang="en-US" sz="2800" dirty="0" smtClean="0">
                    <a:solidFill>
                      <a:schemeClr val="bg1"/>
                    </a:solidFill>
                  </a:rPr>
                  <a:t>0000 0000</a:t>
                </a:r>
                <a:endParaRPr lang="en-US" sz="2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3834176" y="1863793"/>
                <a:ext cx="10112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/>
                  <a:t>   0000 0000</a:t>
                </a:r>
                <a:endParaRPr lang="en-US" sz="2800" dirty="0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1652977" y="4836489"/>
              <a:ext cx="6711532" cy="869430"/>
              <a:chOff x="3774120" y="1690688"/>
              <a:chExt cx="3361198" cy="86943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smtClean="0">
                    <a:solidFill>
                      <a:schemeClr val="bg1"/>
                    </a:solidFill>
                  </a:rPr>
                  <a:t>0x0000 0000 0000 0000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3774120" y="1863793"/>
                <a:ext cx="104555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smtClean="0"/>
                  <a:t>    0000 </a:t>
                </a:r>
                <a:r>
                  <a:rPr lang="en-US" sz="2800" dirty="0" smtClean="0"/>
                  <a:t>0008</a:t>
                </a:r>
                <a:endParaRPr lang="en-US" sz="2800" dirty="0"/>
              </a:p>
            </p:txBody>
          </p:sp>
        </p:grpSp>
        <p:sp>
          <p:nvSpPr>
            <p:cNvPr id="4" name="TextBox 3"/>
            <p:cNvSpPr txBox="1"/>
            <p:nvPr/>
          </p:nvSpPr>
          <p:spPr>
            <a:xfrm>
              <a:off x="2312547" y="3699658"/>
              <a:ext cx="2132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Address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604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 smtClean="0"/>
              <a:t>High-speed CPU Registers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05505"/>
            <a:ext cx="10515600" cy="435133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Program Counter (PC) has address of next instruction</a:t>
            </a:r>
          </a:p>
          <a:p>
            <a:endParaRPr lang="en-US" sz="4800" dirty="0"/>
          </a:p>
          <a:p>
            <a:r>
              <a:rPr lang="en-US" sz="4800" dirty="0" smtClean="0"/>
              <a:t>Word-size work areas for operands and results: R0, R1, R2, </a:t>
            </a:r>
            <a:r>
              <a:rPr lang="mr-IN" sz="4800" dirty="0" smtClean="0"/>
              <a:t>…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0219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 smtClean="0"/>
              <a:t>Memory Words &amp; Instructions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041036" y="1983713"/>
            <a:ext cx="50966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i="1" dirty="0" smtClean="0"/>
              <a:t>Operands</a:t>
            </a:r>
            <a:r>
              <a:rPr lang="en-US" sz="4800" dirty="0" smtClean="0"/>
              <a:t> for instructions are coded in memory </a:t>
            </a:r>
            <a:r>
              <a:rPr lang="en-US" sz="4800" smtClean="0"/>
              <a:t>word along with </a:t>
            </a:r>
            <a:r>
              <a:rPr lang="en-US" sz="4800" dirty="0" smtClean="0"/>
              <a:t>the opcode.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0x2123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0000</a:t>
                  </a:r>
                  <a:endParaRPr lang="en-US" sz="2800" dirty="0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0002</a:t>
                  </a:r>
                  <a:endParaRPr lang="en-US" sz="2800" dirty="0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0004</a:t>
                  </a:r>
                  <a:endParaRPr lang="en-US" sz="2800" dirty="0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0006</a:t>
                  </a:r>
                  <a:endParaRPr lang="en-US" sz="2800" dirty="0"/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Address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 smtClean="0"/>
              <a:t>Memory Words &amp; Instructions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861159" y="1987432"/>
            <a:ext cx="56662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E.g., instruction at 0000 might mean</a:t>
            </a:r>
          </a:p>
          <a:p>
            <a:endParaRPr lang="en-US" sz="4800" dirty="0" smtClean="0"/>
          </a:p>
          <a:p>
            <a:r>
              <a:rPr lang="en-US" sz="4800" dirty="0" smtClean="0"/>
              <a:t>R1 gets R2 * R3.</a:t>
            </a:r>
            <a:endParaRPr lang="en-US" sz="4800" dirty="0"/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0x2123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0000</a:t>
                  </a:r>
                  <a:endParaRPr lang="en-US" sz="2800" dirty="0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0002</a:t>
                  </a:r>
                  <a:endParaRPr lang="en-US" sz="2800" dirty="0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0004</a:t>
                  </a:r>
                  <a:endParaRPr lang="en-US" sz="2800" dirty="0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0006</a:t>
                  </a:r>
                  <a:endParaRPr lang="en-US" sz="2800" dirty="0"/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Address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7073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 smtClean="0"/>
              <a:t>Memory Words &amp; Instructions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861159" y="1987432"/>
            <a:ext cx="56662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E.g., instruction at 0000 might mean</a:t>
            </a:r>
          </a:p>
          <a:p>
            <a:endParaRPr lang="en-US" sz="4800" dirty="0" smtClean="0"/>
          </a:p>
          <a:p>
            <a:r>
              <a:rPr lang="en-US" sz="4800" dirty="0" smtClean="0"/>
              <a:t>R1 gets R2 </a:t>
            </a:r>
            <a:r>
              <a:rPr lang="en-US" sz="4800" b="1" dirty="0" smtClean="0">
                <a:solidFill>
                  <a:srgbClr val="FF0000"/>
                </a:solidFill>
              </a:rPr>
              <a:t>*</a:t>
            </a:r>
            <a:r>
              <a:rPr lang="en-US" sz="4800" dirty="0" smtClean="0"/>
              <a:t> R3.</a:t>
            </a:r>
            <a:endParaRPr lang="en-US" sz="4800" dirty="0"/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</a:t>
                  </a:r>
                  <a:r>
                    <a:rPr lang="en-US" sz="2800" b="1" dirty="0" smtClean="0">
                      <a:solidFill>
                        <a:srgbClr val="FF0000"/>
                      </a:solidFill>
                    </a:rPr>
                    <a:t>2</a:t>
                  </a:r>
                  <a:r>
                    <a:rPr lang="en-US" sz="2800" dirty="0" smtClean="0">
                      <a:solidFill>
                        <a:schemeClr val="bg1"/>
                      </a:solidFill>
                    </a:rPr>
                    <a:t>123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0000</a:t>
                  </a:r>
                  <a:endParaRPr lang="en-US" sz="2800" dirty="0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0002</a:t>
                  </a:r>
                  <a:endParaRPr lang="en-US" sz="2800" dirty="0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0004</a:t>
                  </a:r>
                  <a:endParaRPr lang="en-US" sz="2800" dirty="0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0006</a:t>
                  </a:r>
                  <a:endParaRPr lang="en-US" sz="2800" dirty="0"/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Address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814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32506"/>
            <a:ext cx="9144000" cy="106566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Symbols &amp; Strings of Symbols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110695"/>
            <a:ext cx="9144000" cy="3876448"/>
          </a:xfrm>
        </p:spPr>
        <p:txBody>
          <a:bodyPr>
            <a:normAutofit fontScale="92500" lnSpcReduction="10000"/>
          </a:bodyPr>
          <a:lstStyle/>
          <a:p>
            <a:pPr marL="571500" indent="-571500" algn="l">
              <a:buFont typeface="Arial" charset="0"/>
              <a:buChar char="•"/>
            </a:pPr>
            <a:r>
              <a:rPr lang="en-US" sz="3600" dirty="0" smtClean="0"/>
              <a:t>An alphabet </a:t>
            </a:r>
            <a:r>
              <a:rPr lang="en-US" sz="3600" dirty="0" smtClean="0">
                <a:solidFill>
                  <a:srgbClr val="FF0000"/>
                </a:solidFill>
              </a:rPr>
              <a:t>A</a:t>
            </a:r>
            <a:r>
              <a:rPr lang="en-US" sz="3600" dirty="0" smtClean="0"/>
              <a:t> of </a:t>
            </a:r>
            <a:r>
              <a:rPr lang="en-US" sz="3600" dirty="0" smtClean="0">
                <a:solidFill>
                  <a:srgbClr val="0070C0"/>
                </a:solidFill>
              </a:rPr>
              <a:t>k</a:t>
            </a:r>
            <a:r>
              <a:rPr lang="en-US" sz="3600" dirty="0" smtClean="0"/>
              <a:t> different symbols;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/>
          </a:p>
          <a:p>
            <a:pPr marL="571500" indent="-571500" algn="l">
              <a:buFont typeface="Arial" charset="0"/>
              <a:buChar char="•"/>
            </a:pPr>
            <a:r>
              <a:rPr lang="en-US" sz="3600" dirty="0" smtClean="0"/>
              <a:t>Forming </a:t>
            </a:r>
            <a:r>
              <a:rPr lang="en-US" sz="3600" i="1" dirty="0" smtClean="0"/>
              <a:t>strings</a:t>
            </a:r>
            <a:r>
              <a:rPr lang="en-US" sz="3600" dirty="0" smtClean="0"/>
              <a:t> or </a:t>
            </a:r>
            <a:r>
              <a:rPr lang="en-US" sz="3600" i="1" dirty="0" smtClean="0"/>
              <a:t>words</a:t>
            </a:r>
            <a:r>
              <a:rPr lang="en-US" sz="3600" dirty="0" smtClean="0"/>
              <a:t> drawn from </a:t>
            </a:r>
            <a:r>
              <a:rPr lang="en-US" sz="3600" dirty="0" smtClean="0">
                <a:solidFill>
                  <a:srgbClr val="FF0000"/>
                </a:solidFill>
              </a:rPr>
              <a:t>A</a:t>
            </a:r>
            <a:r>
              <a:rPr lang="en-US" sz="3600" dirty="0" smtClean="0"/>
              <a:t>;</a:t>
            </a:r>
            <a:endParaRPr lang="en-US" sz="3600" dirty="0">
              <a:solidFill>
                <a:srgbClr val="FF000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endParaRPr lang="en-US" sz="3600" dirty="0" smtClean="0"/>
          </a:p>
          <a:p>
            <a:pPr marL="571500" indent="-571500" algn="l">
              <a:buFont typeface="Arial" charset="0"/>
              <a:buChar char="•"/>
            </a:pPr>
            <a:r>
              <a:rPr lang="en-US" sz="3600" dirty="0" smtClean="0"/>
              <a:t>There are </a:t>
            </a:r>
            <a:r>
              <a:rPr lang="en-US" sz="3600" dirty="0" err="1" smtClean="0">
                <a:solidFill>
                  <a:srgbClr val="0070C0"/>
                </a:solidFill>
              </a:rPr>
              <a:t>k</a:t>
            </a:r>
            <a:r>
              <a:rPr lang="en-US" sz="3600" baseline="30000" dirty="0" err="1" smtClean="0">
                <a:solidFill>
                  <a:srgbClr val="0070C0"/>
                </a:solidFill>
              </a:rPr>
              <a:t>n</a:t>
            </a:r>
            <a:r>
              <a:rPr lang="en-US" sz="3600" baseline="30000" dirty="0" smtClean="0"/>
              <a:t> </a:t>
            </a:r>
            <a:r>
              <a:rPr lang="en-US" sz="3600" dirty="0" smtClean="0"/>
              <a:t>strings of length </a:t>
            </a:r>
            <a:r>
              <a:rPr lang="en-US" sz="3600" dirty="0" smtClean="0">
                <a:solidFill>
                  <a:srgbClr val="0070C0"/>
                </a:solidFill>
              </a:rPr>
              <a:t>n</a:t>
            </a:r>
            <a:r>
              <a:rPr lang="en-US" sz="3600" dirty="0" smtClean="0"/>
              <a:t>.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/>
          </a:p>
          <a:p>
            <a:pPr marL="571500" indent="-571500" algn="l">
              <a:buFont typeface="Arial" charset="0"/>
              <a:buChar char="•"/>
            </a:pPr>
            <a:r>
              <a:rPr lang="en-US" sz="3600" dirty="0" smtClean="0"/>
              <a:t>I.e., we can represent </a:t>
            </a:r>
            <a:r>
              <a:rPr lang="en-US" sz="3600" dirty="0" err="1" smtClean="0">
                <a:solidFill>
                  <a:srgbClr val="0070C0"/>
                </a:solidFill>
              </a:rPr>
              <a:t>k</a:t>
            </a:r>
            <a:r>
              <a:rPr lang="en-US" sz="3600" baseline="30000" dirty="0" err="1" smtClean="0">
                <a:solidFill>
                  <a:srgbClr val="0070C0"/>
                </a:solidFill>
              </a:rPr>
              <a:t>n</a:t>
            </a:r>
            <a:r>
              <a:rPr lang="en-US" sz="3600" baseline="30000" dirty="0" smtClean="0">
                <a:solidFill>
                  <a:srgbClr val="0070C0"/>
                </a:solidFill>
              </a:rPr>
              <a:t> </a:t>
            </a:r>
            <a:r>
              <a:rPr lang="en-US" sz="3600" dirty="0" smtClean="0"/>
              <a:t>different “things”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5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 smtClean="0"/>
              <a:t>Memory Words &amp; Instructions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861159" y="1987432"/>
            <a:ext cx="56662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E.g., instruction at 0000 might mean</a:t>
            </a:r>
          </a:p>
          <a:p>
            <a:endParaRPr lang="en-US" sz="4800" dirty="0" smtClean="0"/>
          </a:p>
          <a:p>
            <a:r>
              <a:rPr lang="en-US" sz="4800" b="1" dirty="0" smtClean="0">
                <a:solidFill>
                  <a:srgbClr val="FF0000"/>
                </a:solidFill>
              </a:rPr>
              <a:t>R1</a:t>
            </a:r>
            <a:r>
              <a:rPr lang="en-US" sz="4800" dirty="0" smtClean="0"/>
              <a:t> gets R2 * R3.</a:t>
            </a:r>
            <a:endParaRPr lang="en-US" sz="4800" dirty="0"/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0x2</a:t>
                  </a:r>
                  <a:r>
                    <a:rPr lang="en-US" sz="2800" b="1" dirty="0" smtClean="0">
                      <a:solidFill>
                        <a:srgbClr val="FF0000"/>
                      </a:solidFill>
                    </a:rPr>
                    <a:t>1</a:t>
                  </a:r>
                  <a:r>
                    <a:rPr lang="en-US" sz="2800" dirty="0" smtClean="0">
                      <a:solidFill>
                        <a:schemeClr val="bg1"/>
                      </a:solidFill>
                    </a:rPr>
                    <a:t>23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0000</a:t>
                  </a:r>
                  <a:endParaRPr lang="en-US" sz="2800" dirty="0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0002</a:t>
                  </a:r>
                  <a:endParaRPr lang="en-US" sz="2800" dirty="0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0004</a:t>
                  </a:r>
                  <a:endParaRPr lang="en-US" sz="2800" dirty="0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0006</a:t>
                  </a:r>
                  <a:endParaRPr lang="en-US" sz="2800" dirty="0"/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Address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7913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 smtClean="0"/>
              <a:t>Memory Words &amp; Instructions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861159" y="1987432"/>
            <a:ext cx="56662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E.g., instruction at 0000 might mean</a:t>
            </a:r>
          </a:p>
          <a:p>
            <a:endParaRPr lang="en-US" sz="4800" dirty="0" smtClean="0"/>
          </a:p>
          <a:p>
            <a:r>
              <a:rPr lang="en-US" sz="4800" dirty="0" smtClean="0"/>
              <a:t>R1 gets </a:t>
            </a:r>
            <a:r>
              <a:rPr lang="en-US" sz="4800" b="1" dirty="0" smtClean="0">
                <a:solidFill>
                  <a:srgbClr val="FF0000"/>
                </a:solidFill>
              </a:rPr>
              <a:t>R2</a:t>
            </a:r>
            <a:r>
              <a:rPr lang="en-US" sz="4800" dirty="0" smtClean="0"/>
              <a:t> * R3.</a:t>
            </a:r>
            <a:endParaRPr lang="en-US" sz="4800" dirty="0"/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0x21</a:t>
                  </a:r>
                  <a:r>
                    <a:rPr lang="en-US" sz="2800" b="1" dirty="0" smtClean="0">
                      <a:solidFill>
                        <a:srgbClr val="FF0000"/>
                      </a:solidFill>
                    </a:rPr>
                    <a:t>2</a:t>
                  </a:r>
                  <a:r>
                    <a:rPr lang="en-US" sz="2800" dirty="0" smtClean="0">
                      <a:solidFill>
                        <a:schemeClr val="bg1"/>
                      </a:solidFill>
                    </a:rPr>
                    <a:t>3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0000</a:t>
                  </a:r>
                  <a:endParaRPr lang="en-US" sz="2800" dirty="0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0002</a:t>
                  </a:r>
                  <a:endParaRPr lang="en-US" sz="2800" dirty="0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0004</a:t>
                  </a:r>
                  <a:endParaRPr lang="en-US" sz="2800" dirty="0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0006</a:t>
                  </a:r>
                  <a:endParaRPr lang="en-US" sz="2800" dirty="0"/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Address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80688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 smtClean="0"/>
              <a:t>Memory Words &amp; Instructions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861159" y="1987432"/>
            <a:ext cx="56662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E.g., instruction at 0000 might mean</a:t>
            </a:r>
          </a:p>
          <a:p>
            <a:endParaRPr lang="en-US" sz="4800" dirty="0" smtClean="0"/>
          </a:p>
          <a:p>
            <a:r>
              <a:rPr lang="en-US" sz="4800" dirty="0" smtClean="0"/>
              <a:t>R1 gets R2 * </a:t>
            </a:r>
            <a:r>
              <a:rPr lang="en-US" sz="4800" b="1" dirty="0" smtClean="0">
                <a:solidFill>
                  <a:srgbClr val="FF0000"/>
                </a:solidFill>
              </a:rPr>
              <a:t>R3</a:t>
            </a:r>
            <a:r>
              <a:rPr lang="en-US" sz="4800" dirty="0" smtClean="0"/>
              <a:t>.</a:t>
            </a:r>
            <a:endParaRPr lang="en-US" sz="4800" dirty="0"/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0x212</a:t>
                  </a:r>
                  <a:r>
                    <a:rPr lang="en-US" sz="2800" b="1" dirty="0" smtClean="0">
                      <a:solidFill>
                        <a:srgbClr val="FF0000"/>
                      </a:solidFill>
                    </a:rPr>
                    <a:t>3</a:t>
                  </a:r>
                  <a:endParaRPr lang="en-US" sz="2800" b="1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0000</a:t>
                  </a:r>
                  <a:endParaRPr lang="en-US" sz="2800" dirty="0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0002</a:t>
                  </a:r>
                  <a:endParaRPr lang="en-US" sz="2800" dirty="0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0004</a:t>
                  </a:r>
                  <a:endParaRPr lang="en-US" sz="2800" dirty="0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 smtClean="0">
                      <a:solidFill>
                        <a:schemeClr val="bg1"/>
                      </a:solidFill>
                    </a:rPr>
                    <a:t>0x0000</a:t>
                  </a:r>
                  <a:endParaRPr lang="en-US" sz="28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0006</a:t>
                  </a:r>
                  <a:endParaRPr lang="en-US" sz="2800" dirty="0"/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Address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767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 smtClean="0"/>
              <a:t>Instruction Cycle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05507"/>
            <a:ext cx="10515600" cy="3525864"/>
          </a:xfrm>
        </p:spPr>
        <p:txBody>
          <a:bodyPr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800" dirty="0" smtClean="0"/>
              <a:t>Fetch Instruction at address in PC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 smtClean="0"/>
              <a:t>Increment the PC by the word size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 smtClean="0"/>
              <a:t>Execute the fetched instruction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 smtClean="0"/>
              <a:t>Go to step 1.</a:t>
            </a:r>
          </a:p>
        </p:txBody>
      </p:sp>
    </p:spTree>
    <p:extLst>
      <p:ext uri="{BB962C8B-B14F-4D97-AF65-F5344CB8AC3E}">
        <p14:creationId xmlns:p14="http://schemas.microsoft.com/office/powerpoint/2010/main" val="1648638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507" y="2703591"/>
            <a:ext cx="11092720" cy="1325563"/>
          </a:xfrm>
        </p:spPr>
        <p:txBody>
          <a:bodyPr/>
          <a:lstStyle/>
          <a:p>
            <a:r>
              <a:rPr lang="en-US" dirty="0" smtClean="0"/>
              <a:t>Main Idea: A </a:t>
            </a:r>
            <a:r>
              <a:rPr lang="en-US" b="1" dirty="0" smtClean="0"/>
              <a:t>machine-language</a:t>
            </a:r>
            <a:r>
              <a:rPr lang="en-US" dirty="0" smtClean="0"/>
              <a:t> </a:t>
            </a:r>
            <a:r>
              <a:rPr lang="en-US" b="1" dirty="0" smtClean="0"/>
              <a:t>program</a:t>
            </a:r>
            <a:r>
              <a:rPr lang="en-US" dirty="0" smtClean="0"/>
              <a:t> is a sequence of binary codes.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3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Assembly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959059" cy="4351338"/>
          </a:xfrm>
        </p:spPr>
        <p:txBody>
          <a:bodyPr>
            <a:normAutofit/>
          </a:bodyPr>
          <a:lstStyle/>
          <a:p>
            <a:r>
              <a:rPr lang="en-US" sz="4000" dirty="0" smtClean="0"/>
              <a:t> Symbolic form of machine-language (i.e., binary) program.</a:t>
            </a:r>
          </a:p>
          <a:p>
            <a:endParaRPr lang="en-US" sz="4000" dirty="0"/>
          </a:p>
          <a:p>
            <a:endParaRPr lang="en-US" sz="4000" dirty="0"/>
          </a:p>
          <a:p>
            <a:r>
              <a:rPr lang="en-US" sz="4000" dirty="0"/>
              <a:t> </a:t>
            </a:r>
            <a:r>
              <a:rPr lang="en-US" sz="4000" dirty="0" smtClean="0"/>
              <a:t>M</a:t>
            </a:r>
            <a:r>
              <a:rPr lang="en-US" sz="4000" dirty="0" smtClean="0"/>
              <a:t>eans: put </a:t>
            </a:r>
            <a:r>
              <a:rPr lang="en-US" sz="4000" dirty="0" smtClean="0">
                <a:solidFill>
                  <a:srgbClr val="FF0000"/>
                </a:solidFill>
              </a:rPr>
              <a:t>R1 + R2 </a:t>
            </a:r>
            <a:r>
              <a:rPr lang="en-US" sz="4000" dirty="0" smtClean="0"/>
              <a:t>into </a:t>
            </a:r>
            <a:r>
              <a:rPr lang="en-US" sz="4000" dirty="0" smtClean="0">
                <a:solidFill>
                  <a:srgbClr val="FF0000"/>
                </a:solidFill>
              </a:rPr>
              <a:t>R0</a:t>
            </a:r>
            <a:r>
              <a:rPr lang="en-US" sz="4000" dirty="0" smtClean="0"/>
              <a:t>, NB: this changes or </a:t>
            </a:r>
            <a:r>
              <a:rPr lang="en-US" sz="4000" i="1" dirty="0" smtClean="0"/>
              <a:t>mutates</a:t>
            </a:r>
            <a:r>
              <a:rPr lang="en-US" sz="4000" dirty="0" smtClean="0"/>
              <a:t> register R0!</a:t>
            </a:r>
          </a:p>
          <a:p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4112925" y="2893101"/>
            <a:ext cx="39661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0000"/>
                </a:solidFill>
              </a:rPr>
              <a:t>ADD R0, R1, R2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0162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Assembly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959059" cy="4351338"/>
          </a:xfrm>
        </p:spPr>
        <p:txBody>
          <a:bodyPr>
            <a:normAutofit/>
          </a:bodyPr>
          <a:lstStyle/>
          <a:p>
            <a:r>
              <a:rPr lang="en-US" sz="4000" dirty="0" smtClean="0"/>
              <a:t> Generally one binary instruction per line of assembly code.</a:t>
            </a:r>
          </a:p>
          <a:p>
            <a:endParaRPr lang="en-US" sz="4000" dirty="0"/>
          </a:p>
          <a:p>
            <a:endParaRPr lang="en-US" sz="4000" dirty="0"/>
          </a:p>
          <a:p>
            <a:r>
              <a:rPr lang="en-US" sz="4000" dirty="0"/>
              <a:t> </a:t>
            </a:r>
            <a:r>
              <a:rPr lang="en-US" sz="4000" dirty="0" smtClean="0"/>
              <a:t>The translation process is called </a:t>
            </a:r>
            <a:r>
              <a:rPr lang="en-US" sz="4000" i="1" dirty="0" err="1" smtClean="0"/>
              <a:t>assembley</a:t>
            </a:r>
            <a:r>
              <a:rPr lang="en-US" sz="4000" dirty="0" smtClean="0"/>
              <a:t>.</a:t>
            </a:r>
            <a:endParaRPr lang="en-US" sz="4000" dirty="0" smtClean="0"/>
          </a:p>
          <a:p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4082945" y="3087971"/>
            <a:ext cx="39661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0000"/>
                </a:solidFill>
              </a:rPr>
              <a:t>ADD R0, R1, R2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1799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063" y="2478738"/>
            <a:ext cx="3853721" cy="1325563"/>
          </a:xfrm>
        </p:spPr>
        <p:txBody>
          <a:bodyPr/>
          <a:lstStyle/>
          <a:p>
            <a:pPr algn="ctr"/>
            <a:r>
              <a:rPr lang="en-US" smtClean="0"/>
              <a:t>Storage Architecture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683771" y="569626"/>
            <a:ext cx="3882452" cy="283464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Persistent Storage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683771" y="3404266"/>
            <a:ext cx="3882452" cy="2834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Ephemeral Memory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395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063" y="2478738"/>
            <a:ext cx="3853721" cy="1325563"/>
          </a:xfrm>
        </p:spPr>
        <p:txBody>
          <a:bodyPr/>
          <a:lstStyle/>
          <a:p>
            <a:pPr algn="ctr"/>
            <a:r>
              <a:rPr lang="en-US" dirty="0" smtClean="0"/>
              <a:t>Ephemeral Memory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683771" y="569626"/>
            <a:ext cx="3882452" cy="283464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System Space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683771" y="3404266"/>
            <a:ext cx="3882452" cy="2834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08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063" y="2720038"/>
            <a:ext cx="3853721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User Space</a:t>
            </a:r>
            <a:endParaRPr lang="en-US" sz="5400" dirty="0"/>
          </a:p>
        </p:txBody>
      </p:sp>
      <p:sp>
        <p:nvSpPr>
          <p:cNvPr id="4" name="Rectangle 3"/>
          <p:cNvSpPr/>
          <p:nvPr/>
        </p:nvSpPr>
        <p:spPr>
          <a:xfrm>
            <a:off x="5683771" y="569626"/>
            <a:ext cx="3882452" cy="283464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Dynamic Memory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683771" y="3404266"/>
            <a:ext cx="3882452" cy="2834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Static Memory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36800" y="4470400"/>
            <a:ext cx="12538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Code</a:t>
            </a:r>
            <a:endParaRPr lang="en-US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2336800" y="1672939"/>
            <a:ext cx="11517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Data</a:t>
            </a:r>
            <a:endParaRPr lang="en-US" sz="4000" dirty="0"/>
          </a:p>
        </p:txBody>
      </p:sp>
      <p:sp>
        <p:nvSpPr>
          <p:cNvPr id="8" name="Right Arrow 7"/>
          <p:cNvSpPr/>
          <p:nvPr/>
        </p:nvSpPr>
        <p:spPr>
          <a:xfrm>
            <a:off x="3746500" y="1795409"/>
            <a:ext cx="1714500" cy="46294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3746500" y="4592870"/>
            <a:ext cx="1714500" cy="462946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44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32506"/>
            <a:ext cx="9144000" cy="106566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Symbols &amp; Strings of Symbols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110695"/>
            <a:ext cx="9144000" cy="3876448"/>
          </a:xfrm>
        </p:spPr>
        <p:txBody>
          <a:bodyPr>
            <a:normAutofit/>
          </a:bodyPr>
          <a:lstStyle/>
          <a:p>
            <a:pPr marL="571500" indent="-571500" algn="l">
              <a:buFont typeface="Arial" charset="0"/>
              <a:buChar char="•"/>
            </a:pPr>
            <a:r>
              <a:rPr lang="en-US" sz="3600" dirty="0" smtClean="0"/>
              <a:t>E.g., with alphabet </a:t>
            </a:r>
            <a:r>
              <a:rPr lang="en-US" sz="3600" dirty="0" smtClean="0">
                <a:solidFill>
                  <a:srgbClr val="FF0000"/>
                </a:solidFill>
              </a:rPr>
              <a:t>A</a:t>
            </a:r>
            <a:r>
              <a:rPr lang="en-US" sz="3600" dirty="0" smtClean="0"/>
              <a:t> = </a:t>
            </a:r>
            <a:r>
              <a:rPr lang="en-US" sz="3600" dirty="0" smtClean="0">
                <a:solidFill>
                  <a:srgbClr val="FF0000"/>
                </a:solidFill>
              </a:rPr>
              <a:t>{a, </a:t>
            </a:r>
            <a:r>
              <a:rPr lang="mr-IN" sz="3600" dirty="0" smtClean="0">
                <a:solidFill>
                  <a:srgbClr val="FF0000"/>
                </a:solidFill>
              </a:rPr>
              <a:t>…</a:t>
            </a:r>
            <a:r>
              <a:rPr lang="en-US" sz="3600" dirty="0" smtClean="0">
                <a:solidFill>
                  <a:srgbClr val="FF0000"/>
                </a:solidFill>
              </a:rPr>
              <a:t>, z}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/>
          </a:p>
          <a:p>
            <a:pPr marL="571500" indent="-571500" algn="l">
              <a:buFont typeface="Arial" charset="0"/>
              <a:buChar char="•"/>
            </a:pPr>
            <a:r>
              <a:rPr lang="en-US" sz="3600" dirty="0" smtClean="0"/>
              <a:t>Forming strings of length </a:t>
            </a:r>
            <a:r>
              <a:rPr lang="en-US" sz="3600" dirty="0" smtClean="0">
                <a:solidFill>
                  <a:srgbClr val="0070C0"/>
                </a:solidFill>
              </a:rPr>
              <a:t>2: </a:t>
            </a:r>
            <a:r>
              <a:rPr lang="en-US" sz="3600" dirty="0" smtClean="0">
                <a:solidFill>
                  <a:srgbClr val="FF0000"/>
                </a:solidFill>
              </a:rPr>
              <a:t>aa, ab, </a:t>
            </a:r>
            <a:r>
              <a:rPr lang="mr-IN" sz="3600" dirty="0" smtClean="0">
                <a:solidFill>
                  <a:srgbClr val="FF0000"/>
                </a:solidFill>
              </a:rPr>
              <a:t>…</a:t>
            </a:r>
            <a:r>
              <a:rPr lang="en-US" sz="3600" dirty="0" smtClean="0">
                <a:solidFill>
                  <a:srgbClr val="FF0000"/>
                </a:solidFill>
              </a:rPr>
              <a:t>, </a:t>
            </a:r>
            <a:r>
              <a:rPr lang="en-US" sz="3600" dirty="0" err="1" smtClean="0">
                <a:solidFill>
                  <a:srgbClr val="FF0000"/>
                </a:solidFill>
              </a:rPr>
              <a:t>zz</a:t>
            </a:r>
            <a:endParaRPr lang="en-US" sz="3600" dirty="0">
              <a:solidFill>
                <a:srgbClr val="0070C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endParaRPr lang="en-US" sz="3600" dirty="0" smtClean="0"/>
          </a:p>
          <a:p>
            <a:pPr marL="571500" indent="-571500" algn="l">
              <a:buFont typeface="Arial" charset="0"/>
              <a:buChar char="•"/>
            </a:pPr>
            <a:r>
              <a:rPr lang="en-US" sz="3600" dirty="0" smtClean="0"/>
              <a:t>There are </a:t>
            </a:r>
            <a:r>
              <a:rPr lang="en-US" sz="3600" dirty="0" smtClean="0">
                <a:solidFill>
                  <a:srgbClr val="0070C0"/>
                </a:solidFill>
              </a:rPr>
              <a:t>26</a:t>
            </a:r>
            <a:r>
              <a:rPr lang="en-US" sz="3600" baseline="30000" dirty="0">
                <a:solidFill>
                  <a:srgbClr val="0070C0"/>
                </a:solidFill>
              </a:rPr>
              <a:t>2</a:t>
            </a:r>
            <a:r>
              <a:rPr lang="en-US" sz="3600" baseline="30000" dirty="0" smtClean="0"/>
              <a:t> </a:t>
            </a:r>
            <a:r>
              <a:rPr lang="en-US" sz="3600" dirty="0" smtClean="0"/>
              <a:t>= 676 such strings.</a:t>
            </a:r>
          </a:p>
        </p:txBody>
      </p:sp>
    </p:spTree>
    <p:extLst>
      <p:ext uri="{BB962C8B-B14F-4D97-AF65-F5344CB8AC3E}">
        <p14:creationId xmlns:p14="http://schemas.microsoft.com/office/powerpoint/2010/main" val="1864159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1" y="2720038"/>
            <a:ext cx="47752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smtClean="0"/>
              <a:t>Dynamic Memory</a:t>
            </a:r>
            <a:endParaRPr lang="en-US" sz="5400" dirty="0"/>
          </a:p>
        </p:txBody>
      </p:sp>
      <p:sp>
        <p:nvSpPr>
          <p:cNvPr id="4" name="Rectangle 3"/>
          <p:cNvSpPr/>
          <p:nvPr/>
        </p:nvSpPr>
        <p:spPr>
          <a:xfrm>
            <a:off x="5683771" y="569626"/>
            <a:ext cx="3882452" cy="283464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683771" y="3404266"/>
            <a:ext cx="3882452" cy="2834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29134" y="4442437"/>
            <a:ext cx="36342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Storage for large values </a:t>
            </a:r>
            <a:r>
              <a:rPr lang="en-US" sz="4000" smtClean="0"/>
              <a:t>&amp; long-living values</a:t>
            </a:r>
            <a:endParaRPr lang="en-US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1496922" y="259570"/>
            <a:ext cx="2992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Storage for function variables</a:t>
            </a:r>
            <a:endParaRPr lang="en-US" sz="4000" dirty="0"/>
          </a:p>
        </p:txBody>
      </p:sp>
      <p:sp>
        <p:nvSpPr>
          <p:cNvPr id="8" name="Right Arrow 7"/>
          <p:cNvSpPr/>
          <p:nvPr/>
        </p:nvSpPr>
        <p:spPr>
          <a:xfrm rot="1460800">
            <a:off x="3697827" y="1390260"/>
            <a:ext cx="1967110" cy="46294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4563432" y="4592870"/>
            <a:ext cx="897568" cy="462946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073736" y="750268"/>
            <a:ext cx="11714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Stack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77391" y="5411933"/>
            <a:ext cx="1164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chemeClr val="bg1"/>
                </a:solidFill>
              </a:rPr>
              <a:t>Heap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 rot="5400000">
            <a:off x="7210657" y="1693435"/>
            <a:ext cx="897568" cy="4629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16200000" flipV="1">
            <a:off x="7210657" y="4766773"/>
            <a:ext cx="897568" cy="4629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27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063" y="2720038"/>
            <a:ext cx="385372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 smtClean="0"/>
              <a:t>Static Memory</a:t>
            </a:r>
            <a:endParaRPr lang="en-US" sz="5400" dirty="0"/>
          </a:p>
        </p:txBody>
      </p:sp>
      <p:sp>
        <p:nvSpPr>
          <p:cNvPr id="5" name="Rectangle 4"/>
          <p:cNvSpPr/>
          <p:nvPr/>
        </p:nvSpPr>
        <p:spPr>
          <a:xfrm>
            <a:off x="5683771" y="242261"/>
            <a:ext cx="3882452" cy="5996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6064771" y="2344111"/>
            <a:ext cx="1860029" cy="1553148"/>
            <a:chOff x="5683771" y="569626"/>
            <a:chExt cx="1860029" cy="1553148"/>
          </a:xfrm>
        </p:grpSpPr>
        <p:sp>
          <p:nvSpPr>
            <p:cNvPr id="4" name="Rectangle 3"/>
            <p:cNvSpPr/>
            <p:nvPr/>
          </p:nvSpPr>
          <p:spPr>
            <a:xfrm>
              <a:off x="5683771" y="569626"/>
              <a:ext cx="1860029" cy="776574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 Segment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5683771" y="1346200"/>
              <a:ext cx="1860029" cy="776574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Text </a:t>
              </a:r>
              <a:r>
                <a:rPr lang="en-US" dirty="0" smtClean="0"/>
                <a:t>Segment</a:t>
              </a:r>
              <a:endParaRPr lang="en-US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7499871" y="4204661"/>
            <a:ext cx="1860029" cy="1553148"/>
            <a:chOff x="5683771" y="569626"/>
            <a:chExt cx="1860029" cy="1553148"/>
          </a:xfrm>
        </p:grpSpPr>
        <p:sp>
          <p:nvSpPr>
            <p:cNvPr id="12" name="Rectangle 11"/>
            <p:cNvSpPr/>
            <p:nvPr/>
          </p:nvSpPr>
          <p:spPr>
            <a:xfrm>
              <a:off x="5683771" y="569626"/>
              <a:ext cx="1860029" cy="776574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Data Segment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683771" y="1346200"/>
              <a:ext cx="1860029" cy="776574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Text </a:t>
              </a:r>
              <a:r>
                <a:rPr lang="en-US" dirty="0" smtClean="0"/>
                <a:t>Segment</a:t>
              </a:r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499871" y="483561"/>
            <a:ext cx="1860029" cy="1553148"/>
            <a:chOff x="5683771" y="569626"/>
            <a:chExt cx="1860029" cy="1553148"/>
          </a:xfrm>
        </p:grpSpPr>
        <p:sp>
          <p:nvSpPr>
            <p:cNvPr id="15" name="Rectangle 14"/>
            <p:cNvSpPr/>
            <p:nvPr/>
          </p:nvSpPr>
          <p:spPr>
            <a:xfrm>
              <a:off x="5683771" y="569626"/>
              <a:ext cx="1860029" cy="776574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Data Segment</a:t>
              </a:r>
              <a:endParaRPr lang="en-US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683771" y="1346200"/>
              <a:ext cx="1860029" cy="776574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Text </a:t>
              </a:r>
              <a:r>
                <a:rPr lang="en-US" dirty="0" smtClean="0"/>
                <a:t>Segment</a:t>
              </a:r>
              <a:endParaRPr lang="en-US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2083160" y="940536"/>
            <a:ext cx="16633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/>
              <a:t>Images</a:t>
            </a:r>
            <a:endParaRPr lang="en-US" sz="4000" dirty="0"/>
          </a:p>
        </p:txBody>
      </p:sp>
      <p:sp>
        <p:nvSpPr>
          <p:cNvPr id="18" name="Right Arrow 17"/>
          <p:cNvSpPr/>
          <p:nvPr/>
        </p:nvSpPr>
        <p:spPr>
          <a:xfrm rot="1390013">
            <a:off x="3807354" y="1743435"/>
            <a:ext cx="2180955" cy="46294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3921698" y="1101622"/>
            <a:ext cx="3371849" cy="46294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2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95" y="1684260"/>
            <a:ext cx="10809157" cy="3292474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The Simple </a:t>
            </a:r>
            <a:r>
              <a:rPr lang="en-US" sz="6000" smtClean="0"/>
              <a:t>Virtual Machine</a:t>
            </a:r>
            <a:br>
              <a:rPr lang="en-US" sz="6000" smtClean="0"/>
            </a:br>
            <a:r>
              <a:rPr lang="en-US" sz="6000"/>
              <a:t/>
            </a:r>
            <a:br>
              <a:rPr lang="en-US" sz="6000"/>
            </a:br>
            <a:r>
              <a:rPr lang="en-US" sz="6000" smtClean="0"/>
              <a:t>SVM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37745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9157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Simple Virtual Machine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3200" y="1825625"/>
            <a:ext cx="10503941" cy="4351338"/>
          </a:xfrm>
        </p:spPr>
        <p:txBody>
          <a:bodyPr>
            <a:normAutofit/>
          </a:bodyPr>
          <a:lstStyle/>
          <a:p>
            <a:r>
              <a:rPr lang="en-US" sz="3600" dirty="0"/>
              <a:t> </a:t>
            </a:r>
            <a:r>
              <a:rPr lang="en-US" sz="3600" dirty="0" smtClean="0"/>
              <a:t>16-bit (2-byte) words</a:t>
            </a:r>
          </a:p>
          <a:p>
            <a:endParaRPr lang="en-US" sz="3600" dirty="0" smtClean="0"/>
          </a:p>
          <a:p>
            <a:r>
              <a:rPr lang="en-US" sz="3600" dirty="0"/>
              <a:t> </a:t>
            </a:r>
            <a:r>
              <a:rPr lang="en-US" sz="3600" dirty="0" smtClean="0"/>
              <a:t>16</a:t>
            </a:r>
            <a:r>
              <a:rPr lang="en-US" sz="3600" dirty="0" smtClean="0"/>
              <a:t> instructions</a:t>
            </a:r>
          </a:p>
          <a:p>
            <a:endParaRPr lang="en-US" sz="3600" dirty="0"/>
          </a:p>
          <a:p>
            <a:r>
              <a:rPr lang="en-US" sz="3600" dirty="0"/>
              <a:t> 8</a:t>
            </a:r>
            <a:r>
              <a:rPr lang="en-US" sz="3600" dirty="0" smtClean="0"/>
              <a:t> registers</a:t>
            </a:r>
          </a:p>
          <a:p>
            <a:endParaRPr lang="en-US" sz="3600" dirty="0"/>
          </a:p>
          <a:p>
            <a:r>
              <a:rPr lang="en-US" sz="3600" dirty="0" smtClean="0"/>
              <a:t>Only Static Memory, no Dynamic Memory</a:t>
            </a:r>
            <a:endParaRPr lang="en-US" sz="3600" dirty="0" smtClean="0"/>
          </a:p>
          <a:p>
            <a:endParaRPr lang="en-US" sz="3600" dirty="0" smtClean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6346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9157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Instructions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86" y="1825625"/>
            <a:ext cx="11497455" cy="4351338"/>
          </a:xfrm>
        </p:spPr>
        <p:txBody>
          <a:bodyPr>
            <a:normAutofit/>
          </a:bodyPr>
          <a:lstStyle/>
          <a:p>
            <a:r>
              <a:rPr lang="en-US" sz="4400" dirty="0" smtClean="0"/>
              <a:t> Sixteen instructions:</a:t>
            </a:r>
          </a:p>
          <a:p>
            <a:endParaRPr lang="en-US" sz="4400" dirty="0"/>
          </a:p>
          <a:p>
            <a:endParaRPr lang="en-US" sz="4400" dirty="0"/>
          </a:p>
          <a:p>
            <a:endParaRPr lang="en-US" sz="1500" dirty="0" smtClean="0"/>
          </a:p>
          <a:p>
            <a:r>
              <a:rPr lang="en-US" sz="4400" dirty="0"/>
              <a:t> </a:t>
            </a:r>
            <a:r>
              <a:rPr lang="en-US" sz="4400" dirty="0" smtClean="0"/>
              <a:t>Instructions can be designated with 4-bit codes:</a:t>
            </a:r>
          </a:p>
          <a:p>
            <a:endParaRPr lang="en-US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6513612" y="2689593"/>
            <a:ext cx="476450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rgbClr val="0070C0"/>
                </a:solidFill>
              </a:rPr>
              <a:t>JMP, JSR, R, HLT</a:t>
            </a:r>
          </a:p>
          <a:p>
            <a:r>
              <a:rPr lang="en-US" sz="4400" dirty="0" smtClean="0">
                <a:solidFill>
                  <a:srgbClr val="0070C0"/>
                </a:solidFill>
              </a:rPr>
              <a:t>CMP, BEQ, BLT, BGT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8911" y="2689593"/>
            <a:ext cx="481907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rgbClr val="0070C0"/>
                </a:solidFill>
              </a:rPr>
              <a:t>ADD, SUB, MUL, DIV</a:t>
            </a:r>
          </a:p>
          <a:p>
            <a:r>
              <a:rPr lang="en-US" sz="4400" dirty="0" smtClean="0">
                <a:solidFill>
                  <a:srgbClr val="0070C0"/>
                </a:solidFill>
              </a:rPr>
              <a:t>MOV, LOD, LI, STO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37088" y="5241063"/>
            <a:ext cx="33890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0070C0"/>
                </a:solidFill>
              </a:rPr>
              <a:t>0000 </a:t>
            </a:r>
            <a:r>
              <a:rPr lang="mr-IN" sz="4800" dirty="0" smtClean="0">
                <a:solidFill>
                  <a:srgbClr val="0070C0"/>
                </a:solidFill>
              </a:rPr>
              <a:t>…</a:t>
            </a:r>
            <a:r>
              <a:rPr lang="en-US" sz="4800" dirty="0" smtClean="0">
                <a:solidFill>
                  <a:srgbClr val="0070C0"/>
                </a:solidFill>
              </a:rPr>
              <a:t> 1111</a:t>
            </a:r>
          </a:p>
        </p:txBody>
      </p:sp>
    </p:spTree>
    <p:extLst>
      <p:ext uri="{BB962C8B-B14F-4D97-AF65-F5344CB8AC3E}">
        <p14:creationId xmlns:p14="http://schemas.microsoft.com/office/powerpoint/2010/main" val="44600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9157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SVM Registers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 Four general purpose: R0, R1, R2, R3</a:t>
            </a:r>
          </a:p>
          <a:p>
            <a:r>
              <a:rPr lang="en-US" sz="4400" dirty="0" smtClean="0"/>
              <a:t> PC (program counter)</a:t>
            </a:r>
          </a:p>
          <a:p>
            <a:r>
              <a:rPr lang="en-US" sz="4400" dirty="0"/>
              <a:t> </a:t>
            </a:r>
            <a:r>
              <a:rPr lang="en-US" sz="4400" dirty="0" smtClean="0"/>
              <a:t>PSW (program status word)</a:t>
            </a:r>
          </a:p>
          <a:p>
            <a:r>
              <a:rPr lang="en-US" sz="4400" dirty="0"/>
              <a:t> </a:t>
            </a:r>
            <a:r>
              <a:rPr lang="en-US" sz="4400" dirty="0" smtClean="0"/>
              <a:t>Zero (just contains 0)</a:t>
            </a:r>
          </a:p>
          <a:p>
            <a:r>
              <a:rPr lang="en-US" sz="4400" dirty="0"/>
              <a:t> </a:t>
            </a:r>
            <a:r>
              <a:rPr lang="en-US" sz="4400" dirty="0" smtClean="0"/>
              <a:t>RA (return address, for procedure calls)</a:t>
            </a:r>
          </a:p>
        </p:txBody>
      </p:sp>
    </p:spTree>
    <p:extLst>
      <p:ext uri="{BB962C8B-B14F-4D97-AF65-F5344CB8AC3E}">
        <p14:creationId xmlns:p14="http://schemas.microsoft.com/office/powerpoint/2010/main" val="122946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32506"/>
            <a:ext cx="9144000" cy="1065666"/>
          </a:xfrm>
        </p:spPr>
        <p:txBody>
          <a:bodyPr>
            <a:normAutofit/>
          </a:bodyPr>
          <a:lstStyle/>
          <a:p>
            <a:r>
              <a:rPr lang="en-US" dirty="0" smtClean="0"/>
              <a:t>Binary Digital Computer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110695"/>
            <a:ext cx="9144000" cy="3876448"/>
          </a:xfrm>
        </p:spPr>
        <p:txBody>
          <a:bodyPr>
            <a:normAutofit fontScale="92500" lnSpcReduction="10000"/>
          </a:bodyPr>
          <a:lstStyle/>
          <a:p>
            <a:pPr marL="571500" indent="-571500" algn="l">
              <a:buFont typeface="Arial" charset="0"/>
              <a:buChar char="•"/>
            </a:pPr>
            <a:r>
              <a:rPr lang="en-US" sz="3600" dirty="0" smtClean="0"/>
              <a:t>Alphabet </a:t>
            </a:r>
            <a:r>
              <a:rPr lang="en-US" sz="3600" dirty="0" smtClean="0">
                <a:solidFill>
                  <a:srgbClr val="FF0000"/>
                </a:solidFill>
              </a:rPr>
              <a:t>Bits </a:t>
            </a:r>
            <a:r>
              <a:rPr lang="en-US" sz="3600" dirty="0" smtClean="0"/>
              <a:t>=</a:t>
            </a:r>
            <a:r>
              <a:rPr lang="en-US" sz="3600" dirty="0" smtClean="0">
                <a:solidFill>
                  <a:srgbClr val="FF0000"/>
                </a:solidFill>
              </a:rPr>
              <a:t> {0, 1}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>
              <a:solidFill>
                <a:srgbClr val="FF000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r>
              <a:rPr lang="en-US" sz="3600" dirty="0" smtClean="0"/>
              <a:t>There are  </a:t>
            </a:r>
            <a:r>
              <a:rPr lang="en-US" sz="3600" dirty="0" smtClean="0">
                <a:solidFill>
                  <a:srgbClr val="0070C0"/>
                </a:solidFill>
              </a:rPr>
              <a:t>2</a:t>
            </a:r>
            <a:r>
              <a:rPr lang="en-US" sz="3600" baseline="30000" dirty="0" smtClean="0">
                <a:solidFill>
                  <a:srgbClr val="0070C0"/>
                </a:solidFill>
              </a:rPr>
              <a:t>8</a:t>
            </a:r>
            <a:r>
              <a:rPr lang="en-US" sz="3600" dirty="0" smtClean="0">
                <a:solidFill>
                  <a:srgbClr val="0070C0"/>
                </a:solidFill>
              </a:rPr>
              <a:t> = 256 </a:t>
            </a:r>
            <a:r>
              <a:rPr lang="en-US" sz="3600" dirty="0" smtClean="0"/>
              <a:t>strings of length 8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>
              <a:solidFill>
                <a:srgbClr val="0070C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r>
              <a:rPr lang="en-US" sz="3600" dirty="0" smtClean="0">
                <a:solidFill>
                  <a:srgbClr val="FF0000"/>
                </a:solidFill>
              </a:rPr>
              <a:t>0000 0000, 0000 0001, </a:t>
            </a:r>
            <a:r>
              <a:rPr lang="mr-IN" sz="3600" dirty="0" smtClean="0">
                <a:solidFill>
                  <a:srgbClr val="FF0000"/>
                </a:solidFill>
              </a:rPr>
              <a:t>…</a:t>
            </a:r>
            <a:r>
              <a:rPr lang="en-US" sz="3600" dirty="0" smtClean="0">
                <a:solidFill>
                  <a:srgbClr val="FF0000"/>
                </a:solidFill>
              </a:rPr>
              <a:t>, 1111 1111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 smtClean="0">
              <a:solidFill>
                <a:srgbClr val="FF000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r>
              <a:rPr lang="en-US" sz="3600" dirty="0" smtClean="0"/>
              <a:t>Abbreviated in hexadecimal</a:t>
            </a:r>
            <a:r>
              <a:rPr lang="en-US" sz="3600" dirty="0" smtClean="0">
                <a:solidFill>
                  <a:srgbClr val="FF0000"/>
                </a:solidFill>
              </a:rPr>
              <a:t>: 0x00, 0x01, </a:t>
            </a:r>
            <a:r>
              <a:rPr lang="mr-IN" sz="3600" dirty="0" smtClean="0">
                <a:solidFill>
                  <a:srgbClr val="FF0000"/>
                </a:solidFill>
              </a:rPr>
              <a:t>…</a:t>
            </a:r>
            <a:r>
              <a:rPr lang="en-US" sz="3600" dirty="0" smtClean="0">
                <a:solidFill>
                  <a:srgbClr val="FF0000"/>
                </a:solidFill>
              </a:rPr>
              <a:t>, 0xFF </a:t>
            </a:r>
            <a:r>
              <a:rPr lang="en-US" sz="3600" dirty="0" smtClean="0">
                <a:solidFill>
                  <a:srgbClr val="0070C0"/>
                </a:solidFill>
              </a:rPr>
              <a:t> </a:t>
            </a:r>
            <a:endParaRPr lang="en-US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16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32506"/>
            <a:ext cx="9144000" cy="1065666"/>
          </a:xfrm>
        </p:spPr>
        <p:txBody>
          <a:bodyPr>
            <a:normAutofit/>
          </a:bodyPr>
          <a:lstStyle/>
          <a:p>
            <a:r>
              <a:rPr lang="en-US" dirty="0" smtClean="0"/>
              <a:t>Binary Digital Computer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110695"/>
            <a:ext cx="9144000" cy="3876448"/>
          </a:xfrm>
        </p:spPr>
        <p:txBody>
          <a:bodyPr>
            <a:normAutofit/>
          </a:bodyPr>
          <a:lstStyle/>
          <a:p>
            <a:pPr marL="571500" indent="-571500" algn="l">
              <a:buFont typeface="Arial" charset="0"/>
              <a:buChar char="•"/>
            </a:pPr>
            <a:r>
              <a:rPr lang="en-US" sz="3600" dirty="0" smtClean="0"/>
              <a:t>Primacy of numbers!</a:t>
            </a:r>
            <a:endParaRPr lang="en-US" sz="3600" dirty="0" smtClean="0">
              <a:solidFill>
                <a:srgbClr val="FF000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endParaRPr lang="en-US" sz="3600" dirty="0">
              <a:solidFill>
                <a:srgbClr val="FF000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r>
              <a:rPr lang="en-US" sz="3600" i="1" dirty="0" smtClean="0"/>
              <a:t>Representation</a:t>
            </a:r>
            <a:r>
              <a:rPr lang="en-US" sz="3600" dirty="0" smtClean="0"/>
              <a:t>: positional numeral system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>
              <a:solidFill>
                <a:srgbClr val="0070C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r>
              <a:rPr lang="en-US" sz="3600" i="1" dirty="0" smtClean="0"/>
              <a:t>Manipulation</a:t>
            </a:r>
            <a:r>
              <a:rPr lang="en-US" sz="3600" dirty="0" smtClean="0"/>
              <a:t>: add, subtract, multiply, etc.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rgbClr val="0070C0"/>
                </a:solidFill>
              </a:rPr>
              <a:t> </a:t>
            </a:r>
            <a:endParaRPr lang="en-US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9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Full Adder Circuit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1690688"/>
            <a:ext cx="698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032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 Ripple Carry Adder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1784972"/>
            <a:ext cx="88138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97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Design Circuits for Other Operations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1334125" y="2305283"/>
            <a:ext cx="9668655" cy="2881312"/>
            <a:chOff x="1334125" y="1690688"/>
            <a:chExt cx="9668655" cy="2881312"/>
          </a:xfrm>
        </p:grpSpPr>
        <p:sp>
          <p:nvSpPr>
            <p:cNvPr id="8" name="Rectangle 7"/>
            <p:cNvSpPr/>
            <p:nvPr/>
          </p:nvSpPr>
          <p:spPr>
            <a:xfrm>
              <a:off x="1334125" y="1690688"/>
              <a:ext cx="9668655" cy="2881312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963711" y="2368446"/>
              <a:ext cx="1798820" cy="13041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ADD</a:t>
              </a:r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4184754" y="2368446"/>
              <a:ext cx="1798820" cy="13041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SUB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6405797" y="2368446"/>
              <a:ext cx="1798820" cy="13041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MUL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8626840" y="2368446"/>
              <a:ext cx="1798820" cy="13041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DIV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2925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Memory: Numbered 8-bit Storage Cells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4246274" y="1900550"/>
            <a:ext cx="3383719" cy="3520556"/>
            <a:chOff x="3751599" y="1690688"/>
            <a:chExt cx="3383719" cy="3520556"/>
          </a:xfrm>
        </p:grpSpPr>
        <p:grpSp>
          <p:nvGrpSpPr>
            <p:cNvPr id="9" name="Group 8"/>
            <p:cNvGrpSpPr/>
            <p:nvPr/>
          </p:nvGrpSpPr>
          <p:grpSpPr>
            <a:xfrm>
              <a:off x="3751599" y="1690688"/>
              <a:ext cx="3383719" cy="869430"/>
              <a:chOff x="3751599" y="1690688"/>
              <a:chExt cx="3383719" cy="869430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smtClean="0">
                    <a:solidFill>
                      <a:schemeClr val="bg1"/>
                    </a:solidFill>
                  </a:rPr>
                  <a:t>0x00</a:t>
                </a:r>
                <a:endParaRPr lang="en-US" sz="2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3751599" y="1863793"/>
                <a:ext cx="10112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/>
                  <a:t>0000</a:t>
                </a:r>
                <a:endParaRPr lang="en-US" sz="2800" dirty="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3751599" y="2581536"/>
              <a:ext cx="3383719" cy="869430"/>
              <a:chOff x="3751599" y="1690688"/>
              <a:chExt cx="3383719" cy="86943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smtClean="0">
                    <a:solidFill>
                      <a:schemeClr val="bg1"/>
                    </a:solidFill>
                  </a:rPr>
                  <a:t>0x00</a:t>
                </a:r>
                <a:endParaRPr lang="en-US" sz="2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751599" y="1863793"/>
                <a:ext cx="10112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/>
                  <a:t>0001</a:t>
                </a:r>
                <a:endParaRPr lang="en-US" sz="2800" dirty="0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3751599" y="3472384"/>
              <a:ext cx="3383719" cy="869430"/>
              <a:chOff x="3751599" y="1690688"/>
              <a:chExt cx="3383719" cy="86943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smtClean="0">
                    <a:solidFill>
                      <a:schemeClr val="bg1"/>
                    </a:solidFill>
                  </a:rPr>
                  <a:t>0x00</a:t>
                </a:r>
                <a:endParaRPr lang="en-US" sz="2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3751599" y="1863793"/>
                <a:ext cx="10112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/>
                  <a:t>0002</a:t>
                </a:r>
                <a:endParaRPr lang="en-US" sz="2800" dirty="0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3751599" y="4341814"/>
              <a:ext cx="3383719" cy="869430"/>
              <a:chOff x="3751599" y="1690688"/>
              <a:chExt cx="3383719" cy="86943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smtClean="0">
                    <a:solidFill>
                      <a:schemeClr val="bg1"/>
                    </a:solidFill>
                  </a:rPr>
                  <a:t>0x00</a:t>
                </a:r>
                <a:endParaRPr lang="en-US" sz="2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3751599" y="1863793"/>
                <a:ext cx="10112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/>
                  <a:t>0003</a:t>
                </a:r>
                <a:endParaRPr lang="en-US" sz="2800" dirty="0"/>
              </a:p>
            </p:txBody>
          </p:sp>
        </p:grpSp>
      </p:grpSp>
      <p:sp>
        <p:nvSpPr>
          <p:cNvPr id="26" name="TextBox 25"/>
          <p:cNvSpPr txBox="1"/>
          <p:nvPr/>
        </p:nvSpPr>
        <p:spPr>
          <a:xfrm>
            <a:off x="4246274" y="1604405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Address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2045</TotalTime>
  <Words>774</Words>
  <Application>Microsoft Macintosh PowerPoint</Application>
  <PresentationFormat>Widescreen</PresentationFormat>
  <Paragraphs>246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Calibri</vt:lpstr>
      <vt:lpstr>Calibri Light</vt:lpstr>
      <vt:lpstr>Mangal</vt:lpstr>
      <vt:lpstr>Arial</vt:lpstr>
      <vt:lpstr>Office Theme</vt:lpstr>
      <vt:lpstr> Meeting 21: Monday 10/19/20  Stored-Program Machines; Storage Architecture; Overview of the Simple Virtual Machine</vt:lpstr>
      <vt:lpstr>Symbols &amp; Strings of Symbols</vt:lpstr>
      <vt:lpstr>Symbols &amp; Strings of Symbols</vt:lpstr>
      <vt:lpstr>Binary Digital Computer</vt:lpstr>
      <vt:lpstr>Binary Digital Computer</vt:lpstr>
      <vt:lpstr>Full Adder Circuit</vt:lpstr>
      <vt:lpstr>A Ripple Carry Adder</vt:lpstr>
      <vt:lpstr>Design Circuits for Other Operations</vt:lpstr>
      <vt:lpstr>Memory: Numbered 8-bit Storage Cells</vt:lpstr>
      <vt:lpstr>A Brilliant Idea!</vt:lpstr>
      <vt:lpstr>A Brilliant Idea!</vt:lpstr>
      <vt:lpstr>A Brilliant Idea!</vt:lpstr>
      <vt:lpstr>Store the Operation Codes (aka opcodes) in Memory</vt:lpstr>
      <vt:lpstr>Memory Words</vt:lpstr>
      <vt:lpstr>Memory Words</vt:lpstr>
      <vt:lpstr>High-speed CPU Registers</vt:lpstr>
      <vt:lpstr>Memory Words &amp; Instructions</vt:lpstr>
      <vt:lpstr>Memory Words &amp; Instructions</vt:lpstr>
      <vt:lpstr>Memory Words &amp; Instructions</vt:lpstr>
      <vt:lpstr>Memory Words &amp; Instructions</vt:lpstr>
      <vt:lpstr>Memory Words &amp; Instructions</vt:lpstr>
      <vt:lpstr>Memory Words &amp; Instructions</vt:lpstr>
      <vt:lpstr>Instruction Cycle</vt:lpstr>
      <vt:lpstr>Main Idea: A machine-language program is a sequence of binary codes.</vt:lpstr>
      <vt:lpstr>Assembly Language</vt:lpstr>
      <vt:lpstr>Assembly Language</vt:lpstr>
      <vt:lpstr>Storage Architecture</vt:lpstr>
      <vt:lpstr>Ephemeral Memory</vt:lpstr>
      <vt:lpstr>User Space</vt:lpstr>
      <vt:lpstr>Dynamic Memory</vt:lpstr>
      <vt:lpstr>Static Memory</vt:lpstr>
      <vt:lpstr>The Simple Virtual Machine  SVM</vt:lpstr>
      <vt:lpstr>Simple Virtual Machine</vt:lpstr>
      <vt:lpstr>Instructions</vt:lpstr>
      <vt:lpstr>SVM Registers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CSCI 1103 CS 1 Honors  Part 2  The Simple Virtual Machine</dc:title>
  <dc:creator>Bob Muller</dc:creator>
  <cp:lastModifiedBy>Bob Muller</cp:lastModifiedBy>
  <cp:revision>26</cp:revision>
  <dcterms:created xsi:type="dcterms:W3CDTF">2020-10-19T10:30:09Z</dcterms:created>
  <dcterms:modified xsi:type="dcterms:W3CDTF">2020-10-20T20:35:58Z</dcterms:modified>
</cp:coreProperties>
</file>

<file path=docProps/thumbnail.jpeg>
</file>